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3" r:id="rId5"/>
    <p:sldId id="266" r:id="rId6"/>
    <p:sldId id="264" r:id="rId7"/>
    <p:sldId id="265" r:id="rId8"/>
    <p:sldId id="260" r:id="rId9"/>
    <p:sldId id="269" r:id="rId10"/>
    <p:sldId id="270" r:id="rId11"/>
    <p:sldId id="271" r:id="rId12"/>
    <p:sldId id="261" r:id="rId13"/>
    <p:sldId id="273" r:id="rId14"/>
    <p:sldId id="272" r:id="rId15"/>
    <p:sldId id="274" r:id="rId16"/>
    <p:sldId id="275" r:id="rId17"/>
    <p:sldId id="276" r:id="rId18"/>
    <p:sldId id="282" r:id="rId19"/>
    <p:sldId id="262" r:id="rId20"/>
    <p:sldId id="281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1433"/>
    <a:srgbClr val="425C8F"/>
    <a:srgbClr val="061C52"/>
    <a:srgbClr val="0F1221"/>
    <a:srgbClr val="050102"/>
    <a:srgbClr val="000000"/>
    <a:srgbClr val="B6C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46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E1B26-6A74-492D-B04F-94149A6AB4F8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E11CD-7E61-4104-986A-C7D1C4657F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46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96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40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73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717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571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705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233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34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66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454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4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4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49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8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6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67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3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88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735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E11CD-7E61-4104-986A-C7D1C4657F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2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39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78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7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08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0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rgbClr val="331433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srgbClr val="331433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srgbClr val="331433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srgbClr val="331433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srgbClr val="331433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srgbClr val="331433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rgbClr val="331433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5634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92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12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25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7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50102"/>
            </a:gs>
            <a:gs pos="0">
              <a:srgbClr val="331433"/>
            </a:gs>
            <a:gs pos="100000">
              <a:srgbClr val="061C5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A598E-1133-4548-9FE0-915161A3608D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BEFEC-ADBD-4CB6-92E8-EF20253A4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72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3266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91310" y="2280677"/>
            <a:ext cx="11691956" cy="4499685"/>
            <a:chOff x="738960" y="2718827"/>
            <a:chExt cx="11691956" cy="4499685"/>
          </a:xfrm>
        </p:grpSpPr>
        <p:sp>
          <p:nvSpPr>
            <p:cNvPr id="5" name="文本框 4"/>
            <p:cNvSpPr txBox="1"/>
            <p:nvPr/>
          </p:nvSpPr>
          <p:spPr>
            <a:xfrm>
              <a:off x="1043383" y="2718827"/>
              <a:ext cx="74884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spc="300" dirty="0" smtClean="0">
                  <a:gradFill flip="none" rotWithShape="1">
                    <a:gsLst>
                      <a:gs pos="60000">
                        <a:srgbClr val="B6C6DD"/>
                      </a:gs>
                      <a:gs pos="23000">
                        <a:schemeClr val="bg1"/>
                      </a:gs>
                      <a:gs pos="100000">
                        <a:srgbClr val="425C8F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方正兰亭细黑_GBK_M" panose="02010600010101010101" pitchFamily="2" charset="2"/>
                </a:rPr>
                <a:t>虚拟校园软件系统</a:t>
              </a:r>
              <a:endParaRPr lang="zh-CN" altLang="en-US" sz="4800" b="1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方正兰亭细黑_GBK_M" panose="02010600010101010101" pitchFamily="2" charset="2"/>
              </a:endParaRPr>
            </a:p>
          </p:txBody>
        </p:sp>
        <p:cxnSp>
          <p:nvCxnSpPr>
            <p:cNvPr id="6" name="原创设计师QQ69613753    _4"/>
            <p:cNvCxnSpPr/>
            <p:nvPr/>
          </p:nvCxnSpPr>
          <p:spPr>
            <a:xfrm>
              <a:off x="738960" y="3697247"/>
              <a:ext cx="6598920" cy="0"/>
            </a:xfrm>
            <a:prstGeom prst="line">
              <a:avLst/>
            </a:prstGeom>
            <a:ln w="25400">
              <a:gradFill>
                <a:gsLst>
                  <a:gs pos="71000">
                    <a:srgbClr val="B6C6DD"/>
                  </a:gs>
                  <a:gs pos="0">
                    <a:schemeClr val="bg1">
                      <a:alpha val="0"/>
                    </a:schemeClr>
                  </a:gs>
                  <a:gs pos="100000">
                    <a:srgbClr val="425C8F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9"/>
            <p:cNvSpPr>
              <a:spLocks noChangeArrowheads="1"/>
            </p:cNvSpPr>
            <p:nvPr/>
          </p:nvSpPr>
          <p:spPr bwMode="auto">
            <a:xfrm>
              <a:off x="1043383" y="3697247"/>
              <a:ext cx="65004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dirty="0" smtClean="0">
                  <a:gradFill>
                    <a:gsLst>
                      <a:gs pos="93000">
                        <a:srgbClr val="FFFFFF"/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2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计算机科学与工程学院</a:t>
              </a:r>
              <a:r>
                <a:rPr lang="en-US" altLang="zh-CN" sz="1600" dirty="0" smtClean="0">
                  <a:gradFill>
                    <a:gsLst>
                      <a:gs pos="93000">
                        <a:srgbClr val="FFFFFF"/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2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2019-2020-1</a:t>
              </a:r>
              <a:r>
                <a:rPr lang="zh-CN" altLang="en-US" sz="1600" dirty="0" smtClean="0">
                  <a:gradFill>
                    <a:gsLst>
                      <a:gs pos="93000">
                        <a:srgbClr val="FFFFFF"/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2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短学期课程设计</a:t>
              </a:r>
              <a:endParaRPr lang="en-US" altLang="zh-CN" sz="1600" dirty="0">
                <a:gradFill>
                  <a:gsLst>
                    <a:gs pos="93000">
                      <a:srgbClr val="FFFFFF"/>
                    </a:gs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431530" y="6102724"/>
              <a:ext cx="3893101" cy="1115788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22795" y="6102724"/>
              <a:ext cx="400812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组长：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09017229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王新宇</a:t>
              </a:r>
              <a:endParaRPr lang="en-US" altLang="zh-CN" sz="1600" dirty="0">
                <a:gradFill flip="none" rotWithShape="1">
                  <a:gsLst>
                    <a:gs pos="74000">
                      <a:srgbClr val="B6C6D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latin typeface="+mj-lt"/>
                <a:ea typeface="思源黑体 CN Heavy" panose="020B0A00000000000000" pitchFamily="34" charset="-122"/>
              </a:endParaRPr>
            </a:p>
            <a:p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组员：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09017231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毛泊涵   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09017232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刘晓臻</a:t>
              </a:r>
              <a:endParaRPr lang="en-US" altLang="zh-CN" sz="1600" dirty="0" smtClean="0">
                <a:gradFill flip="none" rotWithShape="1">
                  <a:gsLst>
                    <a:gs pos="74000">
                      <a:srgbClr val="B6C6D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latin typeface="+mj-lt"/>
                <a:ea typeface="思源黑体 CN Heavy" panose="020B0A00000000000000" pitchFamily="34" charset="-122"/>
              </a:endParaRPr>
            </a:p>
            <a:p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           09017233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银雪岑   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09017223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张浩飞</a:t>
              </a:r>
              <a:endParaRPr lang="en-US" altLang="zh-CN" sz="1600" dirty="0" smtClean="0">
                <a:gradFill flip="none" rotWithShape="1">
                  <a:gsLst>
                    <a:gs pos="74000">
                      <a:srgbClr val="B6C6D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latin typeface="+mj-lt"/>
                <a:ea typeface="思源黑体 CN Heavy" panose="020B0A00000000000000" pitchFamily="34" charset="-122"/>
              </a:endParaRPr>
            </a:p>
            <a:p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           09017236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胡嘉铭   </a:t>
              </a:r>
              <a:r>
                <a:rPr lang="en-US" altLang="zh-CN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09017235 </a:t>
              </a:r>
              <a:r>
                <a:rPr lang="zh-CN" altLang="en-US" sz="1600" dirty="0" smtClean="0">
                  <a:gradFill flip="none" rotWithShape="1">
                    <a:gsLst>
                      <a:gs pos="74000">
                        <a:srgbClr val="B6C6DD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5C8F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atin typeface="+mj-lt"/>
                  <a:ea typeface="思源黑体 CN Heavy" panose="020B0A00000000000000" pitchFamily="34" charset="-122"/>
                </a:rPr>
                <a:t>万家铖</a:t>
              </a:r>
              <a:endParaRPr lang="en-US" altLang="zh-CN" sz="1600" dirty="0" smtClean="0">
                <a:gradFill flip="none" rotWithShape="1">
                  <a:gsLst>
                    <a:gs pos="74000">
                      <a:srgbClr val="B6C6D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5C8F">
                        <a:alpha val="0"/>
                      </a:srgbClr>
                    </a:gs>
                  </a:gsLst>
                  <a:lin ang="2700000" scaled="1"/>
                  <a:tileRect/>
                </a:gradFill>
                <a:latin typeface="+mj-lt"/>
                <a:ea typeface="思源黑体 CN Heavy" panose="020B0A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92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5269" y="2135333"/>
            <a:ext cx="7459224" cy="3848217"/>
            <a:chOff x="722831" y="1462187"/>
            <a:chExt cx="6330822" cy="3148120"/>
          </a:xfrm>
        </p:grpSpPr>
        <p:grpSp>
          <p:nvGrpSpPr>
            <p:cNvPr id="6" name="组合 5"/>
            <p:cNvGrpSpPr/>
            <p:nvPr/>
          </p:nvGrpSpPr>
          <p:grpSpPr>
            <a:xfrm>
              <a:off x="722831" y="1462187"/>
              <a:ext cx="768157" cy="708592"/>
              <a:chOff x="764534" y="1625600"/>
              <a:chExt cx="1024209" cy="944788"/>
            </a:xfrm>
          </p:grpSpPr>
          <p:grpSp>
            <p:nvGrpSpPr>
              <p:cNvPr id="7" name="组合 6"/>
              <p:cNvGrpSpPr/>
              <p:nvPr/>
            </p:nvGrpSpPr>
            <p:grpSpPr>
              <a:xfrm rot="16200000">
                <a:off x="804245" y="1585889"/>
                <a:ext cx="944788" cy="1024209"/>
                <a:chOff x="764788" y="1059582"/>
                <a:chExt cx="1558144" cy="1689124"/>
              </a:xfrm>
              <a:effectLst>
                <a:outerShdw blurRad="228600" dist="101600" dir="8400000" sx="105000" sy="105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椭圆 8"/>
                <p:cNvSpPr/>
                <p:nvPr/>
              </p:nvSpPr>
              <p:spPr>
                <a:xfrm>
                  <a:off x="834850" y="1135533"/>
                  <a:ext cx="1418020" cy="153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  <p:sp>
              <p:nvSpPr>
                <p:cNvPr id="10" name="椭圆 8"/>
                <p:cNvSpPr/>
                <p:nvPr/>
              </p:nvSpPr>
              <p:spPr>
                <a:xfrm>
                  <a:off x="764788" y="1059582"/>
                  <a:ext cx="1558144" cy="168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</p:grpSp>
          <p:sp>
            <p:nvSpPr>
              <p:cNvPr id="8" name="文本框 7"/>
              <p:cNvSpPr txBox="1"/>
              <p:nvPr/>
            </p:nvSpPr>
            <p:spPr>
              <a:xfrm>
                <a:off x="1024649" y="1774826"/>
                <a:ext cx="479192" cy="677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700" dirty="0">
                    <a:solidFill>
                      <a:schemeClr val="bg1"/>
                    </a:solidFill>
                  </a:rPr>
                  <a:t>1</a:t>
                </a:r>
                <a:endParaRPr lang="zh-CN" altLang="en-US" sz="2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41045" y="2266865"/>
              <a:ext cx="768157" cy="708591"/>
              <a:chOff x="788819" y="2698504"/>
              <a:chExt cx="1024209" cy="944788"/>
            </a:xfrm>
          </p:grpSpPr>
          <p:grpSp>
            <p:nvGrpSpPr>
              <p:cNvPr id="12" name="组合 11"/>
              <p:cNvGrpSpPr/>
              <p:nvPr/>
            </p:nvGrpSpPr>
            <p:grpSpPr>
              <a:xfrm rot="16200000">
                <a:off x="828530" y="2658793"/>
                <a:ext cx="944788" cy="1024209"/>
                <a:chOff x="743000" y="-19874"/>
                <a:chExt cx="1558144" cy="1689123"/>
              </a:xfrm>
              <a:effectLst>
                <a:outerShdw blurRad="228600" dist="101600" dir="8400000" sx="105000" sy="105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椭圆 8"/>
                <p:cNvSpPr/>
                <p:nvPr/>
              </p:nvSpPr>
              <p:spPr>
                <a:xfrm>
                  <a:off x="834846" y="56075"/>
                  <a:ext cx="1418020" cy="1537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  <p:sp>
              <p:nvSpPr>
                <p:cNvPr id="15" name="椭圆 8"/>
                <p:cNvSpPr/>
                <p:nvPr/>
              </p:nvSpPr>
              <p:spPr>
                <a:xfrm>
                  <a:off x="743000" y="-19874"/>
                  <a:ext cx="1558144" cy="1689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1061327" y="2910493"/>
                <a:ext cx="47919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700" dirty="0">
                    <a:solidFill>
                      <a:schemeClr val="bg1"/>
                    </a:solidFill>
                  </a:rPr>
                  <a:t>2</a:t>
                </a:r>
                <a:endParaRPr lang="zh-CN" altLang="en-US" sz="2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75584" y="3084289"/>
              <a:ext cx="768157" cy="708592"/>
              <a:chOff x="834872" y="3788398"/>
              <a:chExt cx="1024209" cy="944788"/>
            </a:xfrm>
          </p:grpSpPr>
          <p:grpSp>
            <p:nvGrpSpPr>
              <p:cNvPr id="17" name="组合 16"/>
              <p:cNvGrpSpPr/>
              <p:nvPr/>
            </p:nvGrpSpPr>
            <p:grpSpPr>
              <a:xfrm rot="16200000">
                <a:off x="874583" y="3748687"/>
                <a:ext cx="944788" cy="1024209"/>
                <a:chOff x="753036" y="-1086808"/>
                <a:chExt cx="1558144" cy="1689124"/>
              </a:xfrm>
              <a:effectLst>
                <a:outerShdw blurRad="228600" dist="101600" dir="8400000" sx="105000" sy="105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椭圆 8"/>
                <p:cNvSpPr/>
                <p:nvPr/>
              </p:nvSpPr>
              <p:spPr>
                <a:xfrm>
                  <a:off x="823099" y="-1010858"/>
                  <a:ext cx="1418021" cy="153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  <p:sp>
              <p:nvSpPr>
                <p:cNvPr id="20" name="椭圆 8"/>
                <p:cNvSpPr/>
                <p:nvPr/>
              </p:nvSpPr>
              <p:spPr>
                <a:xfrm>
                  <a:off x="753036" y="-1086808"/>
                  <a:ext cx="1558144" cy="168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1137624" y="3937623"/>
                <a:ext cx="479192" cy="677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700" dirty="0">
                    <a:solidFill>
                      <a:schemeClr val="bg1"/>
                    </a:solidFill>
                  </a:rPr>
                  <a:t>3</a:t>
                </a:r>
                <a:endParaRPr lang="zh-CN" altLang="en-US" sz="2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10123" y="3901715"/>
              <a:ext cx="768157" cy="708592"/>
              <a:chOff x="880924" y="4878302"/>
              <a:chExt cx="1024209" cy="944788"/>
            </a:xfrm>
          </p:grpSpPr>
          <p:grpSp>
            <p:nvGrpSpPr>
              <p:cNvPr id="22" name="组合 21"/>
              <p:cNvGrpSpPr/>
              <p:nvPr/>
            </p:nvGrpSpPr>
            <p:grpSpPr>
              <a:xfrm rot="16200000">
                <a:off x="920635" y="4838591"/>
                <a:ext cx="944788" cy="1024209"/>
                <a:chOff x="763054" y="-2053687"/>
                <a:chExt cx="1558144" cy="1689124"/>
              </a:xfrm>
              <a:effectLst>
                <a:outerShdw blurRad="228600" dist="101600" dir="8400000" sx="105000" sy="105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" name="椭圆 8"/>
                <p:cNvSpPr/>
                <p:nvPr/>
              </p:nvSpPr>
              <p:spPr>
                <a:xfrm>
                  <a:off x="833117" y="-1977737"/>
                  <a:ext cx="1418021" cy="153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solidFill>
                  <a:schemeClr val="bg1">
                    <a:alpha val="30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  <p:sp>
              <p:nvSpPr>
                <p:cNvPr id="25" name="椭圆 8"/>
                <p:cNvSpPr/>
                <p:nvPr/>
              </p:nvSpPr>
              <p:spPr>
                <a:xfrm>
                  <a:off x="763054" y="-2053687"/>
                  <a:ext cx="1558144" cy="168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44" h="1405101">
                      <a:moveTo>
                        <a:pt x="648072" y="0"/>
                      </a:moveTo>
                      <a:cubicBezTo>
                        <a:pt x="1005992" y="0"/>
                        <a:pt x="1296144" y="290152"/>
                        <a:pt x="1296144" y="648072"/>
                      </a:cubicBezTo>
                      <a:cubicBezTo>
                        <a:pt x="1296144" y="970275"/>
                        <a:pt x="1061011" y="1237560"/>
                        <a:pt x="752636" y="1285603"/>
                      </a:cubicBezTo>
                      <a:lnTo>
                        <a:pt x="648072" y="1405101"/>
                      </a:lnTo>
                      <a:lnTo>
                        <a:pt x="543508" y="1285603"/>
                      </a:lnTo>
                      <a:cubicBezTo>
                        <a:pt x="235133" y="1237560"/>
                        <a:pt x="0" y="970275"/>
                        <a:pt x="0" y="648072"/>
                      </a:cubicBezTo>
                      <a:cubicBezTo>
                        <a:pt x="0" y="290152"/>
                        <a:pt x="290152" y="0"/>
                        <a:pt x="648072" y="0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3" dirty="0">
                    <a:ea typeface="微软雅黑" pitchFamily="34" charset="-122"/>
                  </a:endParaRPr>
                </a:p>
              </p:txBody>
            </p:sp>
          </p:grpSp>
          <p:sp>
            <p:nvSpPr>
              <p:cNvPr id="23" name="文本框 22"/>
              <p:cNvSpPr txBox="1"/>
              <p:nvPr/>
            </p:nvSpPr>
            <p:spPr>
              <a:xfrm>
                <a:off x="1102328" y="5027527"/>
                <a:ext cx="479192" cy="677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700" dirty="0">
                    <a:solidFill>
                      <a:schemeClr val="bg1"/>
                    </a:solidFill>
                  </a:rPr>
                  <a:t>4</a:t>
                </a:r>
                <a:endParaRPr lang="zh-CN" altLang="en-US" sz="2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5"/>
            <p:cNvSpPr txBox="1"/>
            <p:nvPr/>
          </p:nvSpPr>
          <p:spPr>
            <a:xfrm>
              <a:off x="1641670" y="1578701"/>
              <a:ext cx="5411983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DatabaseConnection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类来封装数据库连接操作，使用</a:t>
              </a:r>
              <a:r>
                <a:rPr lang="en-US" altLang="zh-CN" sz="12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DatabaseAction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类来封装数据库具体操作；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1641670" y="2373218"/>
              <a:ext cx="5411983" cy="21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每一个数据库操作均对应一个函数，与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UTIL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内的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Message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类型一一对应；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5"/>
            <p:cNvSpPr txBox="1"/>
            <p:nvPr/>
          </p:nvSpPr>
          <p:spPr>
            <a:xfrm>
              <a:off x="1641670" y="3179454"/>
              <a:ext cx="5411983" cy="36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函数均直接传入一个实体对象，若需要传出消息则直接通过修改实体对象传出，若仅涉及修改操作则传出成功或失败（修改类型）；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5"/>
            <p:cNvSpPr txBox="1"/>
            <p:nvPr/>
          </p:nvSpPr>
          <p:spPr>
            <a:xfrm>
              <a:off x="1641669" y="4059800"/>
              <a:ext cx="5411983" cy="217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数据库模块仅涉及对象修改，不涉及与服务端的传输，封装性良好，适合分工合作。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数据库</a:t>
            </a:r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模块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err="1" smtClean="0">
                <a:effectLst/>
                <a:latin typeface="Calibri" panose="020F0502020204030204" pitchFamily="34" charset="0"/>
              </a:rPr>
              <a:t>DataBase</a:t>
            </a:r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 Module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44112"/>
          <a:stretch/>
        </p:blipFill>
        <p:spPr>
          <a:xfrm>
            <a:off x="8052031" y="1943209"/>
            <a:ext cx="3675371" cy="40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服务端线程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>
                <a:effectLst/>
                <a:latin typeface="Calibri" panose="020F0502020204030204" pitchFamily="34" charset="0"/>
              </a:rPr>
              <a:t>Server</a:t>
            </a:r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 Thread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7834" y="1971585"/>
            <a:ext cx="442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服务</a:t>
            </a:r>
            <a:r>
              <a:rPr lang="zh-CN" altLang="en-US" dirty="0" smtClean="0">
                <a:solidFill>
                  <a:schemeClr val="bg1"/>
                </a:solidFill>
              </a:rPr>
              <a:t>端实时监听，每当有一个客户端连接均建立一个独立的线程；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5" y="1545586"/>
            <a:ext cx="4864774" cy="1591358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6607833" y="3624981"/>
            <a:ext cx="4422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客户端一旦建立连接，此线程将在登录成功后一直运行，并且根据客户端发送对象的类型进行不同的操作；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73" y="3330146"/>
            <a:ext cx="4800676" cy="329836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607832" y="5192114"/>
            <a:ext cx="442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封装良好，添加一个操作需求仅需在</a:t>
            </a:r>
            <a:r>
              <a:rPr lang="en-US" altLang="zh-CN" dirty="0" smtClean="0">
                <a:solidFill>
                  <a:schemeClr val="bg1"/>
                </a:solidFill>
              </a:rPr>
              <a:t>switch</a:t>
            </a:r>
            <a:r>
              <a:rPr lang="zh-CN" altLang="en-US" dirty="0" smtClean="0">
                <a:solidFill>
                  <a:schemeClr val="bg1"/>
                </a:solidFill>
              </a:rPr>
              <a:t>语句下添加代码块；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2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6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196121" y="3410389"/>
            <a:ext cx="4011370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系统展示</a:t>
            </a:r>
            <a:endParaRPr lang="en-US" altLang="ko-KR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03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界面</a:t>
            </a:r>
            <a:r>
              <a:rPr lang="en-US" altLang="zh-CN" sz="900" b="0" dirty="0" smtClean="0">
                <a:effectLst/>
                <a:latin typeface="Calibri" panose="020F0502020204030204" pitchFamily="34" charset="0"/>
              </a:rPr>
              <a:t>UI</a:t>
            </a:r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展示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03-1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前端设计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03-2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学生界面展示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36732" y="492916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03-3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管理员界面展示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8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前端设计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Interface Programming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62" y="1585283"/>
            <a:ext cx="2150507" cy="15759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94075" y="2111718"/>
            <a:ext cx="489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每个独立的界面均新建一个包，主类均继承</a:t>
            </a:r>
            <a:r>
              <a:rPr lang="en-US" altLang="zh-CN" dirty="0" err="1" smtClean="0">
                <a:solidFill>
                  <a:schemeClr val="bg1"/>
                </a:solidFill>
              </a:rPr>
              <a:t>JPanel</a:t>
            </a:r>
            <a:r>
              <a:rPr lang="zh-CN" altLang="en-US" dirty="0" smtClean="0">
                <a:solidFill>
                  <a:schemeClr val="bg1"/>
                </a:solidFill>
              </a:rPr>
              <a:t>，以方便分工与主界面添加；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94075" y="3527764"/>
            <a:ext cx="489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使用单例模式与</a:t>
            </a:r>
            <a:r>
              <a:rPr lang="en-US" altLang="zh-CN" dirty="0" smtClean="0">
                <a:solidFill>
                  <a:schemeClr val="bg1"/>
                </a:solidFill>
              </a:rPr>
              <a:t>MVC</a:t>
            </a:r>
            <a:r>
              <a:rPr lang="zh-CN" altLang="en-US" dirty="0" smtClean="0">
                <a:solidFill>
                  <a:schemeClr val="bg1"/>
                </a:solidFill>
              </a:rPr>
              <a:t>模式进行本地数据通信，</a:t>
            </a:r>
            <a:r>
              <a:rPr lang="en-US" altLang="zh-CN" dirty="0" smtClean="0">
                <a:solidFill>
                  <a:schemeClr val="bg1"/>
                </a:solidFill>
              </a:rPr>
              <a:t>Common</a:t>
            </a:r>
            <a:r>
              <a:rPr lang="zh-CN" altLang="en-US" dirty="0" smtClean="0">
                <a:solidFill>
                  <a:schemeClr val="bg1"/>
                </a:solidFill>
              </a:rPr>
              <a:t>类为单例类，每个客户端实体均只有一个数据实体实例；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03" y="3454555"/>
            <a:ext cx="4256959" cy="304976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794074" y="5145341"/>
            <a:ext cx="489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根据不同的用户权限等级添加不同的</a:t>
            </a:r>
            <a:r>
              <a:rPr lang="en-US" altLang="zh-CN" dirty="0" smtClean="0">
                <a:solidFill>
                  <a:schemeClr val="bg1"/>
                </a:solidFill>
              </a:rPr>
              <a:t>Panel</a:t>
            </a:r>
            <a:r>
              <a:rPr lang="zh-CN" altLang="en-US" dirty="0" smtClean="0">
                <a:solidFill>
                  <a:schemeClr val="bg1"/>
                </a:solidFill>
              </a:rPr>
              <a:t>至主界面；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" grpId="0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学生界面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8" y="2249924"/>
            <a:ext cx="3810330" cy="30482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9335" y="6124754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登录界面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249" y="1628099"/>
            <a:ext cx="5775861" cy="415862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498135" y="6124753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主</a:t>
            </a:r>
            <a:r>
              <a:rPr lang="zh-CN" altLang="en-US" dirty="0">
                <a:solidFill>
                  <a:schemeClr val="bg1"/>
                </a:solidFill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9649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学生界面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3" y="1793146"/>
            <a:ext cx="5596781" cy="40296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9335" y="6124754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图书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5" y="1793146"/>
            <a:ext cx="5613473" cy="40417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9903" y="6136891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教务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6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19" y="1604513"/>
            <a:ext cx="5523301" cy="39767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24801" y="5943599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商店界面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902" y="1604512"/>
            <a:ext cx="5523301" cy="39767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64884" y="5943599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银行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84949" y="216164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学生界面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92988" y="932840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3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17" y="1689630"/>
            <a:ext cx="5680650" cy="40900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43091" y="6047117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商店</a:t>
            </a:r>
            <a:r>
              <a:rPr lang="zh-CN" altLang="en-US" dirty="0">
                <a:solidFill>
                  <a:schemeClr val="bg1"/>
                </a:solidFill>
              </a:rPr>
              <a:t>管理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84949" y="216164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管理员</a:t>
            </a:r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92988" y="932840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490" y="1620617"/>
            <a:ext cx="5776501" cy="41590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98072" y="6047117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图书</a:t>
            </a:r>
            <a:r>
              <a:rPr lang="zh-CN" altLang="en-US" dirty="0" smtClean="0">
                <a:solidFill>
                  <a:schemeClr val="bg1"/>
                </a:solidFill>
              </a:rPr>
              <a:t>管理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084949" y="216164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管理员</a:t>
            </a:r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界面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92988" y="932840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Student Interface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81" y="1438649"/>
            <a:ext cx="6843952" cy="49276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9589" y="6469813"/>
            <a:ext cx="357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教务</a:t>
            </a:r>
            <a:r>
              <a:rPr lang="zh-CN" altLang="en-US" dirty="0" smtClean="0">
                <a:solidFill>
                  <a:schemeClr val="bg1"/>
                </a:solidFill>
              </a:rPr>
              <a:t>管理</a:t>
            </a:r>
            <a:r>
              <a:rPr lang="zh-CN" altLang="en-US" dirty="0" smtClean="0">
                <a:solidFill>
                  <a:schemeClr val="bg1"/>
                </a:solidFill>
              </a:rPr>
              <a:t>界面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0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469061" y="3435668"/>
            <a:ext cx="3465490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小组心得</a:t>
            </a:r>
            <a:endParaRPr lang="en-US" altLang="ko-KR" sz="40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04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031973" y="2800722"/>
            <a:ext cx="2475673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心得与体会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859623" y="1646129"/>
            <a:ext cx="4472753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2800" dirty="0" smtClean="0">
                <a:effectLst/>
                <a:latin typeface="Calibri" panose="020F0502020204030204" pitchFamily="34" charset="0"/>
              </a:rPr>
              <a:t>INDEX TITLE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3859623" y="2150785"/>
            <a:ext cx="4472753" cy="20223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700" b="0" dirty="0">
                <a:effectLst/>
                <a:latin typeface="Calibri" panose="020F0502020204030204" pitchFamily="34" charset="0"/>
              </a:rPr>
              <a:t>Catch the feel of design in contemporary colors and </a:t>
            </a:r>
            <a:r>
              <a:rPr lang="en-US" altLang="ko-KR" sz="700" b="0" dirty="0" smtClean="0">
                <a:effectLst/>
                <a:latin typeface="Calibri" panose="020F0502020204030204" pitchFamily="34" charset="0"/>
              </a:rPr>
              <a:t>styles</a:t>
            </a:r>
            <a:endParaRPr lang="en-US" altLang="ko-KR" sz="7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 rot="18900000">
            <a:off x="4599802" y="3145592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06620" y="3062856"/>
            <a:ext cx="11378761" cy="2618229"/>
            <a:chOff x="201930" y="3062856"/>
            <a:chExt cx="11378761" cy="2618229"/>
          </a:xfrm>
        </p:grpSpPr>
        <p:grpSp>
          <p:nvGrpSpPr>
            <p:cNvPr id="24" name="原创设计师QQ69613753    _6"/>
            <p:cNvGrpSpPr/>
            <p:nvPr/>
          </p:nvGrpSpPr>
          <p:grpSpPr>
            <a:xfrm>
              <a:off x="201930" y="3176653"/>
              <a:ext cx="3838131" cy="727986"/>
              <a:chOff x="640080" y="2297933"/>
              <a:chExt cx="3838131" cy="727986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640080" y="2687365"/>
                <a:ext cx="38381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spc="-150" dirty="0" smtClean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Development Overview 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659864" y="2297933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000" dirty="0" smtClean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开发总览</a:t>
                </a:r>
                <a:endParaRPr lang="en-US" altLang="zh-CN" sz="2000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</p:grpSp>
        <p:grpSp>
          <p:nvGrpSpPr>
            <p:cNvPr id="27" name="原创设计师QQ69613753    _7"/>
            <p:cNvGrpSpPr/>
            <p:nvPr/>
          </p:nvGrpSpPr>
          <p:grpSpPr>
            <a:xfrm>
              <a:off x="201930" y="4859892"/>
              <a:ext cx="3838131" cy="727986"/>
              <a:chOff x="640080" y="2297933"/>
              <a:chExt cx="3838131" cy="727986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40080" y="2687365"/>
                <a:ext cx="38381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spc="-150" dirty="0" smtClean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System Demonstration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659864" y="2297933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000" dirty="0" smtClean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系统演示</a:t>
                </a:r>
                <a:endParaRPr lang="en-US" altLang="zh-CN" sz="2000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</p:grpSp>
        <p:grpSp>
          <p:nvGrpSpPr>
            <p:cNvPr id="30" name="原创设计师QQ69613753    _8"/>
            <p:cNvGrpSpPr/>
            <p:nvPr/>
          </p:nvGrpSpPr>
          <p:grpSpPr>
            <a:xfrm>
              <a:off x="7742560" y="3176653"/>
              <a:ext cx="3838131" cy="727986"/>
              <a:chOff x="640080" y="2297933"/>
              <a:chExt cx="3838131" cy="72798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640080" y="2687365"/>
                <a:ext cx="38381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spc="-150" dirty="0" smtClean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System Introduction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40080" y="2297933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系统简介</a:t>
                </a:r>
                <a:endParaRPr lang="en-US" altLang="zh-CN" sz="2000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</p:grpSp>
        <p:grpSp>
          <p:nvGrpSpPr>
            <p:cNvPr id="33" name="原创设计师QQ69613753    _9"/>
            <p:cNvGrpSpPr/>
            <p:nvPr/>
          </p:nvGrpSpPr>
          <p:grpSpPr>
            <a:xfrm>
              <a:off x="7742560" y="4859892"/>
              <a:ext cx="3838131" cy="727986"/>
              <a:chOff x="640080" y="2297933"/>
              <a:chExt cx="3838131" cy="727986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640080" y="2687365"/>
                <a:ext cx="38381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spc="-150" dirty="0" smtClean="0">
                    <a:gradFill>
                      <a:gsLst>
                        <a:gs pos="90000">
                          <a:srgbClr val="FEFEFF"/>
                        </a:gs>
                        <a:gs pos="10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Group Experience. </a:t>
                </a:r>
                <a:endParaRPr lang="zh-CN" altLang="en-US" sz="1600" spc="-150" dirty="0">
                  <a:gradFill>
                    <a:gsLst>
                      <a:gs pos="90000">
                        <a:srgbClr val="FEFEFF"/>
                      </a:gs>
                      <a:gs pos="1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40080" y="2297933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组</a:t>
                </a:r>
                <a:r>
                  <a:rPr lang="zh-CN" altLang="en-US" sz="2000" dirty="0" smtClean="0">
                    <a:gradFill>
                      <a:gsLst>
                        <a:gs pos="75000">
                          <a:srgbClr val="FEFEFF"/>
                        </a:gs>
                        <a:gs pos="25000">
                          <a:srgbClr val="FDFEFF"/>
                        </a:gs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0" scaled="0"/>
                    </a:gradFill>
                  </a:rPr>
                  <a:t>内心得</a:t>
                </a:r>
                <a:endParaRPr lang="en-US" altLang="zh-CN" sz="2000" dirty="0">
                  <a:gradFill>
                    <a:gsLst>
                      <a:gs pos="75000">
                        <a:srgbClr val="FEFEFF"/>
                      </a:gs>
                      <a:gs pos="25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lin ang="0" scaled="0"/>
                  </a:gradFill>
                </a:endParaRPr>
              </a:p>
            </p:txBody>
          </p:sp>
        </p:grpSp>
        <p:sp>
          <p:nvSpPr>
            <p:cNvPr id="36" name="原创设计师QQ69613753    _10"/>
            <p:cNvSpPr/>
            <p:nvPr/>
          </p:nvSpPr>
          <p:spPr>
            <a:xfrm>
              <a:off x="4308906" y="3062856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1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" name="原创设计师QQ69613753    _11"/>
            <p:cNvSpPr/>
            <p:nvPr/>
          </p:nvSpPr>
          <p:spPr>
            <a:xfrm>
              <a:off x="6530544" y="3062856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2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8" name="原创设计师QQ69613753    _12"/>
            <p:cNvSpPr/>
            <p:nvPr/>
          </p:nvSpPr>
          <p:spPr>
            <a:xfrm>
              <a:off x="4308906" y="476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3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9" name="原创设计师QQ69613753    _13"/>
            <p:cNvSpPr/>
            <p:nvPr/>
          </p:nvSpPr>
          <p:spPr>
            <a:xfrm>
              <a:off x="6530544" y="476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gradFill>
                    <a:gsLst>
                      <a:gs pos="100000">
                        <a:srgbClr val="FDFEFF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Calibri" panose="020F0502020204030204" pitchFamily="34" charset="0"/>
                  <a:ea typeface="微软雅黑 Light" panose="020B0502040204020203" pitchFamily="34" charset="-122"/>
                  <a:cs typeface="Calibri" panose="020F0502020204030204" pitchFamily="34" charset="0"/>
                </a:rPr>
                <a:t>4</a:t>
              </a:r>
              <a:endParaRPr lang="zh-CN" altLang="en-US" sz="4800" b="1" dirty="0">
                <a:gradFill>
                  <a:gsLst>
                    <a:gs pos="100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 rot="18900000">
            <a:off x="4597372" y="4865275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18900000">
            <a:off x="6817809" y="3145592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18900000">
            <a:off x="6815379" y="4865275"/>
            <a:ext cx="743129" cy="736269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8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41" grpId="0" animBg="1"/>
      <p:bldP spid="42" grpId="0" animBg="1"/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3266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91310" y="2076450"/>
            <a:ext cx="6804840" cy="2034595"/>
            <a:chOff x="738960" y="2514600"/>
            <a:chExt cx="6804840" cy="2034595"/>
          </a:xfrm>
        </p:grpSpPr>
        <p:sp>
          <p:nvSpPr>
            <p:cNvPr id="5" name="文本框 4"/>
            <p:cNvSpPr txBox="1"/>
            <p:nvPr/>
          </p:nvSpPr>
          <p:spPr>
            <a:xfrm>
              <a:off x="971550" y="2514600"/>
              <a:ext cx="6438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spc="300" dirty="0" smtClean="0">
                  <a:gradFill flip="none" rotWithShape="1">
                    <a:gsLst>
                      <a:gs pos="60000">
                        <a:srgbClr val="B6C6DD"/>
                      </a:gs>
                      <a:gs pos="23000">
                        <a:schemeClr val="bg1"/>
                      </a:gs>
                      <a:gs pos="100000">
                        <a:srgbClr val="425C8F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  <a:cs typeface="方正兰亭细黑_GBK_M" panose="02010600010101010101" pitchFamily="2" charset="2"/>
                </a:rPr>
                <a:t>感谢观看</a:t>
              </a:r>
              <a:endParaRPr lang="zh-CN" altLang="en-US" sz="6600" spc="300" dirty="0">
                <a:gradFill flip="none" rotWithShape="1">
                  <a:gsLst>
                    <a:gs pos="60000">
                      <a:srgbClr val="B6C6DD"/>
                    </a:gs>
                    <a:gs pos="23000">
                      <a:schemeClr val="bg1"/>
                    </a:gs>
                    <a:gs pos="100000">
                      <a:srgbClr val="425C8F"/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方正兰亭细黑_GBK_M" panose="02010600010101010101" pitchFamily="2" charset="2"/>
              </a:endParaRPr>
            </a:p>
          </p:txBody>
        </p:sp>
        <p:cxnSp>
          <p:nvCxnSpPr>
            <p:cNvPr id="6" name="原创设计师QQ69613753    _4"/>
            <p:cNvCxnSpPr/>
            <p:nvPr/>
          </p:nvCxnSpPr>
          <p:spPr>
            <a:xfrm>
              <a:off x="738960" y="3697247"/>
              <a:ext cx="6598920" cy="0"/>
            </a:xfrm>
            <a:prstGeom prst="line">
              <a:avLst/>
            </a:prstGeom>
            <a:ln w="25400">
              <a:gradFill>
                <a:gsLst>
                  <a:gs pos="71000">
                    <a:srgbClr val="B6C6DD"/>
                  </a:gs>
                  <a:gs pos="0">
                    <a:schemeClr val="bg1">
                      <a:alpha val="0"/>
                    </a:schemeClr>
                  </a:gs>
                  <a:gs pos="100000">
                    <a:srgbClr val="425C8F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9"/>
            <p:cNvSpPr>
              <a:spLocks noChangeArrowheads="1"/>
            </p:cNvSpPr>
            <p:nvPr/>
          </p:nvSpPr>
          <p:spPr bwMode="auto">
            <a:xfrm>
              <a:off x="1043383" y="3718198"/>
              <a:ext cx="65004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 smtClean="0">
                  <a:gradFill>
                    <a:gsLst>
                      <a:gs pos="93000">
                        <a:srgbClr val="FFFFFF"/>
                      </a:gs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2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Supporters say that the ease of use of presentation software can save A lot of time for people who otherwise would</a:t>
              </a:r>
              <a:endParaRPr lang="en-US" altLang="zh-CN" sz="1600" dirty="0">
                <a:gradFill>
                  <a:gsLst>
                    <a:gs pos="93000">
                      <a:srgbClr val="FFFFFF"/>
                    </a:gs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2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6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23540" y="3483978"/>
            <a:ext cx="2956531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开发总览</a:t>
            </a:r>
            <a:endParaRPr lang="en-US" altLang="ko-KR" sz="40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01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14471" y="2906273"/>
            <a:ext cx="2475673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900" b="0" dirty="0">
                <a:effectLst/>
                <a:latin typeface="Calibri" panose="020F0502020204030204" pitchFamily="34" charset="0"/>
              </a:rPr>
              <a:t>组内</a:t>
            </a:r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分工与开发环境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752595" y="429059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01-1.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模块设计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434544" y="429059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01-2. </a:t>
            </a:r>
            <a:r>
              <a:rPr lang="zh-CN" altLang="en-US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组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内分工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304772" y="429059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01-3.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开发环境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4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模块设计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Oval 9"/>
          <p:cNvSpPr/>
          <p:nvPr/>
        </p:nvSpPr>
        <p:spPr>
          <a:xfrm>
            <a:off x="4440657" y="2543348"/>
            <a:ext cx="3310686" cy="331068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141E40">
                  <a:alpha val="0"/>
                </a:srgbClr>
              </a:gs>
              <a:gs pos="53000">
                <a:srgbClr val="0B1123"/>
              </a:gs>
            </a:gsLst>
            <a:lin ang="16200000" scaled="1"/>
            <a:tileRect/>
          </a:gradFill>
          <a:ln>
            <a:solidFill>
              <a:srgbClr val="1B2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7" name="Group 1"/>
          <p:cNvGrpSpPr/>
          <p:nvPr/>
        </p:nvGrpSpPr>
        <p:grpSpPr>
          <a:xfrm>
            <a:off x="4470796" y="2494533"/>
            <a:ext cx="3250408" cy="3099816"/>
            <a:chOff x="4470796" y="2494533"/>
            <a:chExt cx="3250408" cy="3099816"/>
          </a:xfrm>
        </p:grpSpPr>
        <p:sp>
          <p:nvSpPr>
            <p:cNvPr id="8" name="Oval 30"/>
            <p:cNvSpPr/>
            <p:nvPr/>
          </p:nvSpPr>
          <p:spPr>
            <a:xfrm>
              <a:off x="5074443" y="551814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Oval 31"/>
            <p:cNvSpPr/>
            <p:nvPr/>
          </p:nvSpPr>
          <p:spPr>
            <a:xfrm>
              <a:off x="7041355" y="551814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33"/>
            <p:cNvSpPr/>
            <p:nvPr/>
          </p:nvSpPr>
          <p:spPr>
            <a:xfrm>
              <a:off x="6057899" y="2494533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32"/>
            <p:cNvSpPr/>
            <p:nvPr/>
          </p:nvSpPr>
          <p:spPr>
            <a:xfrm>
              <a:off x="7645002" y="364489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34"/>
            <p:cNvSpPr/>
            <p:nvPr/>
          </p:nvSpPr>
          <p:spPr>
            <a:xfrm>
              <a:off x="4470796" y="3644899"/>
              <a:ext cx="76202" cy="76200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20"/>
          <p:cNvGrpSpPr/>
          <p:nvPr/>
        </p:nvGrpSpPr>
        <p:grpSpPr>
          <a:xfrm flipH="1">
            <a:off x="7815393" y="5262964"/>
            <a:ext cx="2484547" cy="850940"/>
            <a:chOff x="2354497" y="5314347"/>
            <a:chExt cx="2587634" cy="886247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2354497" y="5621338"/>
              <a:ext cx="2587634" cy="57925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重点功能，设计到校内最频繁使用且涉及基础利益的选课退课、查成绩功能，对于教室与教务管理员应有更多权限。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21" name="TextBox 22"/>
            <p:cNvSpPr txBox="1"/>
            <p:nvPr/>
          </p:nvSpPr>
          <p:spPr>
            <a:xfrm>
              <a:off x="2511622" y="5314347"/>
              <a:ext cx="2430509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教务模块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oup 16"/>
          <p:cNvGrpSpPr/>
          <p:nvPr/>
        </p:nvGrpSpPr>
        <p:grpSpPr>
          <a:xfrm>
            <a:off x="1879823" y="5262964"/>
            <a:ext cx="2572890" cy="1004828"/>
            <a:chOff x="2262490" y="5314347"/>
            <a:chExt cx="2679641" cy="1046520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2262490" y="5621338"/>
              <a:ext cx="2679641" cy="73952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与学生、教师日常息息相关的重要模块，可以展示商店的商品、可以线上购买商品，且直接与学生的账户余额相关联。商店管理员应有更多权限。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28" name="TextBox 15"/>
            <p:cNvSpPr txBox="1"/>
            <p:nvPr/>
          </p:nvSpPr>
          <p:spPr>
            <a:xfrm>
              <a:off x="2368126" y="5314347"/>
              <a:ext cx="2574004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商店模块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Group 10"/>
          <p:cNvGrpSpPr/>
          <p:nvPr/>
        </p:nvGrpSpPr>
        <p:grpSpPr>
          <a:xfrm>
            <a:off x="1369349" y="3339820"/>
            <a:ext cx="2471461" cy="850940"/>
            <a:chOff x="1653751" y="3209984"/>
            <a:chExt cx="2574004" cy="886247"/>
          </a:xfrm>
        </p:grpSpPr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1990725" y="3516975"/>
              <a:ext cx="2237030" cy="57925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zh-CN" altLang="en-US" sz="1000" b="0" dirty="0">
                  <a:effectLst/>
                  <a:latin typeface="Calibri" panose="020F0502020204030204" pitchFamily="34" charset="0"/>
                </a:rPr>
                <a:t>选</a:t>
              </a:r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做模块，也同时是影响用户核心利益的模块，设计余额查询与充值一卡通以及流水显示。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1653751" y="3209984"/>
              <a:ext cx="2574004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银行模块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1" name="Group 17"/>
          <p:cNvGrpSpPr/>
          <p:nvPr/>
        </p:nvGrpSpPr>
        <p:grpSpPr>
          <a:xfrm flipH="1">
            <a:off x="8488969" y="3358870"/>
            <a:ext cx="2333682" cy="697052"/>
            <a:chOff x="1797247" y="3209984"/>
            <a:chExt cx="2430509" cy="725974"/>
          </a:xfrm>
        </p:grpSpPr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1865477" y="3516975"/>
              <a:ext cx="2362279" cy="41898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可以实现借书、还书、馆藏查询的功能，对于图书馆管理员应有更多权限。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44" name="TextBox 19"/>
            <p:cNvSpPr txBox="1"/>
            <p:nvPr/>
          </p:nvSpPr>
          <p:spPr>
            <a:xfrm>
              <a:off x="1797247" y="3209984"/>
              <a:ext cx="2430509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图书馆模块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7" name="Group 64"/>
          <p:cNvGrpSpPr/>
          <p:nvPr/>
        </p:nvGrpSpPr>
        <p:grpSpPr>
          <a:xfrm flipH="1">
            <a:off x="6329541" y="1776265"/>
            <a:ext cx="3345122" cy="697052"/>
            <a:chOff x="743841" y="3209984"/>
            <a:chExt cx="3483915" cy="725974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743841" y="3516975"/>
              <a:ext cx="3483915" cy="41898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 smtClean="0">
                  <a:effectLst/>
                  <a:latin typeface="Calibri" panose="020F0502020204030204" pitchFamily="34" charset="0"/>
                </a:rPr>
                <a:t>展示与编辑用户的基本信息，对应不同的用户组设置不同的用户权限。</a:t>
              </a:r>
              <a:endParaRPr lang="en-US" altLang="ko-KR" sz="10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49" name="TextBox 66"/>
            <p:cNvSpPr txBox="1"/>
            <p:nvPr/>
          </p:nvSpPr>
          <p:spPr>
            <a:xfrm>
              <a:off x="1797247" y="3209984"/>
              <a:ext cx="2430509" cy="38465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基本功能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Module Programming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06" y="1761951"/>
            <a:ext cx="685386" cy="68538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52" y="3353648"/>
            <a:ext cx="711007" cy="71100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56" y="5248242"/>
            <a:ext cx="802610" cy="80261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95" y="5248242"/>
            <a:ext cx="776747" cy="776747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60" y="3287612"/>
            <a:ext cx="749435" cy="7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模块设计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Module Programming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468" y="1471137"/>
            <a:ext cx="522185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483" y="2056120"/>
            <a:ext cx="3921600" cy="36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组</a:t>
            </a:r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内分工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623888" y="948437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sz="2000" b="0" dirty="0">
                <a:effectLst/>
              </a:rPr>
              <a:t>D</a:t>
            </a:r>
            <a:r>
              <a:rPr lang="en-US" altLang="zh-CN" sz="2000" b="0" dirty="0" smtClean="0">
                <a:effectLst/>
              </a:rPr>
              <a:t>ivision </a:t>
            </a:r>
            <a:r>
              <a:rPr lang="en-US" altLang="zh-CN" sz="2000" b="0" dirty="0">
                <a:effectLst/>
              </a:rPr>
              <a:t>of </a:t>
            </a:r>
            <a:r>
              <a:rPr lang="en-US" altLang="zh-CN" sz="2000" b="0" dirty="0" smtClean="0">
                <a:effectLst/>
              </a:rPr>
              <a:t>Works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213238"/>
              </p:ext>
            </p:extLst>
          </p:nvPr>
        </p:nvGraphicFramePr>
        <p:xfrm>
          <a:off x="1595887" y="1737953"/>
          <a:ext cx="9066363" cy="4429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1788"/>
                <a:gridCol w="1241788"/>
                <a:gridCol w="1241788"/>
                <a:gridCol w="2658475"/>
                <a:gridCol w="2682524"/>
              </a:tblGrid>
              <a:tr h="5420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组号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zh-CN" sz="1400" kern="100">
                          <a:effectLst/>
                        </a:rPr>
                        <a:t>学号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姓名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职务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具体工作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56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09017229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王新宇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组长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主界面UI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 err="1">
                          <a:effectLst/>
                        </a:rPr>
                        <a:t>软件框架设计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09017231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毛泊涵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组员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数据库连接部分</a:t>
                      </a:r>
                      <a:r>
                        <a:rPr lang="zh-CN" sz="1400" kern="100">
                          <a:effectLst/>
                        </a:rPr>
                        <a:t>、软件框架设计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09017232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刘晓臻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组员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服务端部分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 err="1">
                          <a:effectLst/>
                        </a:rPr>
                        <a:t>软件框架设计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09017233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银雪岑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组员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商店与银行模块设计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09017223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张浩飞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组员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选课教务模块设计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09017236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胡嘉铭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组员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图书馆模块设计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20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09017235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万家铖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>
                          <a:effectLst/>
                        </a:rPr>
                        <a:t>组员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主界面设计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 err="1">
                          <a:effectLst/>
                        </a:rPr>
                        <a:t>软件框架设计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55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69613753    _1"/>
          <p:cNvSpPr>
            <a:spLocks/>
          </p:cNvSpPr>
          <p:nvPr/>
        </p:nvSpPr>
        <p:spPr bwMode="auto">
          <a:xfrm>
            <a:off x="4476963" y="2341719"/>
            <a:ext cx="1588042" cy="1585945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7" name="原创设计师QQ69613753    _2"/>
          <p:cNvSpPr>
            <a:spLocks/>
          </p:cNvSpPr>
          <p:nvPr/>
        </p:nvSpPr>
        <p:spPr bwMode="auto">
          <a:xfrm>
            <a:off x="6127078" y="2341719"/>
            <a:ext cx="1585455" cy="1585945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8" name="原创设计师QQ69613753    _3"/>
          <p:cNvSpPr>
            <a:spLocks/>
          </p:cNvSpPr>
          <p:nvPr/>
        </p:nvSpPr>
        <p:spPr bwMode="auto">
          <a:xfrm>
            <a:off x="4476963" y="3992345"/>
            <a:ext cx="1588042" cy="1585945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9" name="原创设计师QQ69613753    _4"/>
          <p:cNvSpPr>
            <a:spLocks/>
          </p:cNvSpPr>
          <p:nvPr/>
        </p:nvSpPr>
        <p:spPr bwMode="auto">
          <a:xfrm>
            <a:off x="6127078" y="3992345"/>
            <a:ext cx="1585455" cy="1585945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10" name="原创设计师QQ69613753    _5"/>
          <p:cNvSpPr>
            <a:spLocks noChangeArrowheads="1"/>
          </p:cNvSpPr>
          <p:nvPr/>
        </p:nvSpPr>
        <p:spPr bwMode="auto">
          <a:xfrm>
            <a:off x="5172998" y="2615962"/>
            <a:ext cx="2244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J</a:t>
            </a:r>
            <a:endParaRPr lang="zh-CN" altLang="zh-CN" sz="5400" dirty="0">
              <a:solidFill>
                <a:schemeClr val="bg1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11" name="原创设计师QQ69613753    _6"/>
          <p:cNvSpPr>
            <a:spLocks noChangeArrowheads="1"/>
          </p:cNvSpPr>
          <p:nvPr/>
        </p:nvSpPr>
        <p:spPr bwMode="auto">
          <a:xfrm>
            <a:off x="6681528" y="2615962"/>
            <a:ext cx="3446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S</a:t>
            </a:r>
            <a:endParaRPr lang="zh-CN" altLang="zh-CN" sz="5400" dirty="0">
              <a:solidFill>
                <a:schemeClr val="bg1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12" name="原创设计师QQ69613753    _7"/>
          <p:cNvSpPr>
            <a:spLocks noChangeArrowheads="1"/>
          </p:cNvSpPr>
          <p:nvPr/>
        </p:nvSpPr>
        <p:spPr bwMode="auto">
          <a:xfrm>
            <a:off x="5094957" y="4168273"/>
            <a:ext cx="4632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G</a:t>
            </a:r>
            <a:endParaRPr lang="zh-CN" altLang="zh-CN" sz="5400" dirty="0">
              <a:solidFill>
                <a:schemeClr val="bg1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13" name="原创设计师QQ69613753    _8"/>
          <p:cNvSpPr>
            <a:spLocks noChangeArrowheads="1"/>
          </p:cNvSpPr>
          <p:nvPr/>
        </p:nvSpPr>
        <p:spPr bwMode="auto">
          <a:xfrm>
            <a:off x="6668176" y="4168273"/>
            <a:ext cx="4360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>
                    <a:alpha val="80000"/>
                  </a:schemeClr>
                </a:solidFill>
                <a:latin typeface="+mj-lt"/>
              </a:rPr>
              <a:t>A</a:t>
            </a:r>
            <a:endParaRPr lang="zh-CN" altLang="zh-CN" sz="5400" dirty="0">
              <a:solidFill>
                <a:schemeClr val="bg1">
                  <a:alpha val="80000"/>
                </a:schemeClr>
              </a:solidFill>
              <a:latin typeface="+mj-lt"/>
            </a:endParaRPr>
          </a:p>
        </p:txBody>
      </p:sp>
      <p:sp>
        <p:nvSpPr>
          <p:cNvPr id="16" name="原创设计师QQ69613753    _11"/>
          <p:cNvSpPr>
            <a:spLocks noChangeArrowheads="1"/>
          </p:cNvSpPr>
          <p:nvPr/>
        </p:nvSpPr>
        <p:spPr bwMode="auto">
          <a:xfrm>
            <a:off x="1259270" y="2529706"/>
            <a:ext cx="3046765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 JDK 1.8.0_211</a:t>
            </a:r>
          </a:p>
          <a:p>
            <a:pPr algn="r">
              <a:spcBef>
                <a:spcPts val="300"/>
              </a:spcBef>
            </a:pP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Swing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  <a:endParaRPr lang="en-US" altLang="zh-CN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spcBef>
                <a:spcPts val="300"/>
              </a:spcBef>
            </a:pP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集成开发环境 </a:t>
            </a: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IntelliJ IDEA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原创设计师QQ69613753    _12"/>
          <p:cNvSpPr>
            <a:spLocks noChangeArrowheads="1"/>
          </p:cNvSpPr>
          <p:nvPr/>
        </p:nvSpPr>
        <p:spPr bwMode="auto">
          <a:xfrm>
            <a:off x="1185630" y="4888100"/>
            <a:ext cx="3046765" cy="55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基于本地</a:t>
            </a:r>
            <a:r>
              <a:rPr lang="en-US" altLang="zh-CN" sz="1400" dirty="0" err="1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sz="1400" dirty="0" err="1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网站</a:t>
            </a:r>
            <a:endParaRPr lang="en-US" altLang="zh-CN" sz="1400" dirty="0" smtClean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项目版本管理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原创设计师QQ69613753    _13"/>
          <p:cNvSpPr>
            <a:spLocks noChangeArrowheads="1"/>
          </p:cNvSpPr>
          <p:nvPr/>
        </p:nvSpPr>
        <p:spPr bwMode="auto">
          <a:xfrm>
            <a:off x="7889803" y="2475923"/>
            <a:ext cx="3046765" cy="55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Socket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网络编程</a:t>
            </a:r>
            <a:endParaRPr lang="en-US" altLang="zh-CN" sz="1400" dirty="0" smtClean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TCP/IP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协议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原创设计师QQ69613753    _14"/>
          <p:cNvSpPr>
            <a:spLocks noChangeArrowheads="1"/>
          </p:cNvSpPr>
          <p:nvPr/>
        </p:nvSpPr>
        <p:spPr bwMode="auto">
          <a:xfrm>
            <a:off x="7889803" y="4739599"/>
            <a:ext cx="3046765" cy="85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Access2013/2016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Microsoft Access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的数据库与</a:t>
            </a:r>
            <a:endParaRPr lang="en-US" altLang="zh-CN" sz="1400" dirty="0" smtClean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JDBC</a:t>
            </a:r>
            <a:r>
              <a:rPr lang="zh-CN" altLang="en-US" sz="1400" dirty="0" smtClean="0">
                <a:solidFill>
                  <a:schemeClr val="bg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>
                <a:effectLst/>
                <a:latin typeface="Calibri" panose="020F0502020204030204" pitchFamily="34" charset="0"/>
              </a:rPr>
              <a:t>开发环境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Programming Environment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02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95404" y="3506422"/>
            <a:ext cx="461280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系统简介</a:t>
            </a:r>
            <a:endParaRPr lang="en-US" altLang="ko-KR" sz="400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cxnSp>
        <p:nvCxnSpPr>
          <p:cNvPr id="6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gradFill>
              <a:gsLst>
                <a:gs pos="45000">
                  <a:srgbClr val="331433"/>
                </a:gs>
                <a:gs pos="0">
                  <a:schemeClr val="bg1"/>
                </a:gs>
                <a:gs pos="100000">
                  <a:srgbClr val="425C8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 smtClean="0">
                <a:effectLst/>
                <a:latin typeface="Calibri" panose="020F0502020204030204" pitchFamily="34" charset="0"/>
              </a:rPr>
              <a:t>02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900" b="0" dirty="0" smtClean="0">
                <a:effectLst/>
                <a:latin typeface="Calibri" panose="020F0502020204030204" pitchFamily="34" charset="0"/>
              </a:rPr>
              <a:t>后端框架代码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02-1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公共模块简介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02-2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数据库模块简介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36732" y="492916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02-3</a:t>
            </a:r>
            <a:r>
              <a:rPr lang="en-US" altLang="ko-KR" sz="1400" b="0" dirty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. </a:t>
            </a:r>
            <a:r>
              <a:rPr lang="zh-CN" altLang="en-US" sz="1400" b="0" dirty="0" smtClean="0">
                <a:gradFill>
                  <a:gsLst>
                    <a:gs pos="60000">
                      <a:srgbClr val="BDC3D1"/>
                    </a:gs>
                    <a:gs pos="0">
                      <a:schemeClr val="bg1"/>
                    </a:gs>
                    <a:gs pos="0">
                      <a:schemeClr val="bg1"/>
                    </a:gs>
                    <a:gs pos="100000">
                      <a:srgbClr val="061C52"/>
                    </a:gs>
                  </a:gsLst>
                  <a:lin ang="2700000" scaled="1"/>
                </a:gradFill>
                <a:effectLst/>
                <a:latin typeface="Calibri" panose="020F0502020204030204" pitchFamily="34" charset="0"/>
              </a:rPr>
              <a:t>服务端线程简介</a:t>
            </a:r>
            <a:endParaRPr lang="en-US" altLang="ko-KR" sz="1400" b="0" dirty="0">
              <a:gradFill>
                <a:gsLst>
                  <a:gs pos="60000">
                    <a:srgbClr val="BDC3D1"/>
                  </a:gs>
                  <a:gs pos="0">
                    <a:schemeClr val="bg1"/>
                  </a:gs>
                  <a:gs pos="0">
                    <a:schemeClr val="bg1"/>
                  </a:gs>
                  <a:gs pos="100000">
                    <a:srgbClr val="061C52"/>
                  </a:gs>
                </a:gsLst>
                <a:lin ang="2700000" scaled="1"/>
              </a:gra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7997" y="2600668"/>
            <a:ext cx="3768529" cy="771622"/>
          </a:xfrm>
          <a:prstGeom prst="rect">
            <a:avLst/>
          </a:prstGeom>
          <a:noFill/>
          <a:ln w="19050">
            <a:gradFill flip="none" rotWithShape="1">
              <a:gsLst>
                <a:gs pos="67000">
                  <a:srgbClr val="B6C6DD">
                    <a:alpha val="52000"/>
                  </a:srgbClr>
                </a:gs>
                <a:gs pos="0">
                  <a:schemeClr val="accent1">
                    <a:lumMod val="5000"/>
                    <a:lumOff val="95000"/>
                    <a:alpha val="43000"/>
                  </a:schemeClr>
                </a:gs>
                <a:gs pos="100000">
                  <a:srgbClr val="425C8F">
                    <a:alpha val="61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2946927" y="233417"/>
            <a:ext cx="6221083" cy="71006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4000" dirty="0" smtClean="0">
                <a:effectLst/>
                <a:latin typeface="Calibri" panose="020F0502020204030204" pitchFamily="34" charset="0"/>
              </a:rPr>
              <a:t>公共模块</a:t>
            </a:r>
            <a:endParaRPr lang="en-US" altLang="ko-KR" sz="4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54966" y="950093"/>
            <a:ext cx="10944224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zh-CN" sz="2000" b="0" spc="600" dirty="0" smtClean="0">
                <a:effectLst/>
                <a:latin typeface="Calibri" panose="020F0502020204030204" pitchFamily="34" charset="0"/>
              </a:rPr>
              <a:t>UTIL Module</a:t>
            </a:r>
            <a:endParaRPr lang="en-US" altLang="ko-KR" sz="2000" b="0" spc="6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6" y="2669139"/>
            <a:ext cx="1981372" cy="27815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702080" y="1301732"/>
            <a:ext cx="5883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</a:rPr>
              <a:t>Message</a:t>
            </a:r>
            <a:r>
              <a:rPr lang="zh-CN" altLang="en-US" dirty="0" smtClean="0">
                <a:solidFill>
                  <a:schemeClr val="bg1"/>
                </a:solidFill>
              </a:rPr>
              <a:t>类实现序列化接口并提供消息类型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所有具体对象均继承</a:t>
            </a:r>
            <a:r>
              <a:rPr lang="en-US" altLang="zh-CN" dirty="0" smtClean="0">
                <a:solidFill>
                  <a:schemeClr val="bg1"/>
                </a:solidFill>
              </a:rPr>
              <a:t>Message</a:t>
            </a:r>
            <a:r>
              <a:rPr lang="zh-CN" altLang="en-US" dirty="0" smtClean="0">
                <a:solidFill>
                  <a:schemeClr val="bg1"/>
                </a:solidFill>
              </a:rPr>
              <a:t>类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一次性获得多个对象的信息时建立</a:t>
            </a:r>
            <a:r>
              <a:rPr lang="en-US" altLang="zh-CN" dirty="0" smtClean="0">
                <a:solidFill>
                  <a:schemeClr val="bg1"/>
                </a:solidFill>
              </a:rPr>
              <a:t>Manage</a:t>
            </a:r>
            <a:r>
              <a:rPr lang="zh-CN" altLang="en-US" dirty="0" smtClean="0">
                <a:solidFill>
                  <a:schemeClr val="bg1"/>
                </a:solidFill>
              </a:rPr>
              <a:t>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66" y="1624590"/>
            <a:ext cx="2890491" cy="474170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53" y="1652279"/>
            <a:ext cx="3978103" cy="48152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702080" y="4059909"/>
            <a:ext cx="556335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Message</a:t>
            </a:r>
            <a:r>
              <a:rPr lang="zh-CN" altLang="en-US" dirty="0" smtClean="0">
                <a:solidFill>
                  <a:schemeClr val="bg1"/>
                </a:solidFill>
              </a:rPr>
              <a:t>定义自己的消息类型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建立自己的实体对象类，添加</a:t>
            </a:r>
            <a:r>
              <a:rPr lang="en-US" altLang="zh-CN" dirty="0" smtClean="0">
                <a:solidFill>
                  <a:schemeClr val="bg1"/>
                </a:solidFill>
              </a:rPr>
              <a:t>get</a:t>
            </a:r>
            <a:r>
              <a:rPr lang="zh-CN" altLang="en-US" dirty="0" smtClean="0">
                <a:solidFill>
                  <a:schemeClr val="bg1"/>
                </a:solidFill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</a:rPr>
              <a:t>set</a:t>
            </a:r>
            <a:r>
              <a:rPr lang="zh-CN" altLang="en-US" dirty="0" smtClean="0">
                <a:solidFill>
                  <a:schemeClr val="bg1"/>
                </a:solidFill>
              </a:rPr>
              <a:t>方法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chemeClr val="bg1"/>
                </a:solidFill>
              </a:rPr>
              <a:t>直接使用</a:t>
            </a:r>
            <a:r>
              <a:rPr lang="en-US" altLang="zh-CN" dirty="0" smtClean="0">
                <a:solidFill>
                  <a:schemeClr val="bg1"/>
                </a:solidFill>
              </a:rPr>
              <a:t>Java</a:t>
            </a:r>
            <a:r>
              <a:rPr lang="zh-CN" altLang="en-US" dirty="0" smtClean="0">
                <a:solidFill>
                  <a:schemeClr val="bg1"/>
                </a:solidFill>
              </a:rPr>
              <a:t>自带强制类型转换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渐变星空互联网科技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783</Words>
  <Application>Microsoft Office PowerPoint</Application>
  <PresentationFormat>宽屏</PresentationFormat>
  <Paragraphs>179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맑은 고딕</vt:lpstr>
      <vt:lpstr>等线</vt:lpstr>
      <vt:lpstr>等线 Light</vt:lpstr>
      <vt:lpstr>方正兰亭细黑_GBK_M</vt:lpstr>
      <vt:lpstr>思源黑体 CN Heavy</vt:lpstr>
      <vt:lpstr>宋体</vt:lpstr>
      <vt:lpstr>微软雅黑</vt:lpstr>
      <vt:lpstr>微软雅黑 Light</vt:lpstr>
      <vt:lpstr>Arial</vt:lpstr>
      <vt:lpstr>Calibri</vt:lpstr>
      <vt:lpstr>Tahoma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科技，点线，星空</dc:title>
  <dc:creator>第一PPT</dc:creator>
  <cp:keywords>www.1ppt.com</cp:keywords>
  <dc:description>第一PPT，www.1ppt.com</dc:description>
  <cp:lastModifiedBy>Chen LostBlackCat</cp:lastModifiedBy>
  <cp:revision>32</cp:revision>
  <dcterms:created xsi:type="dcterms:W3CDTF">2017-07-13T05:14:06Z</dcterms:created>
  <dcterms:modified xsi:type="dcterms:W3CDTF">2019-09-10T14:31:47Z</dcterms:modified>
</cp:coreProperties>
</file>